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24" r:id="rId5"/>
    <p:sldId id="434" r:id="rId6"/>
    <p:sldId id="435" r:id="rId7"/>
    <p:sldId id="417" r:id="rId8"/>
    <p:sldId id="418" r:id="rId9"/>
    <p:sldId id="425" r:id="rId10"/>
    <p:sldId id="431" r:id="rId11"/>
    <p:sldId id="428" r:id="rId12"/>
    <p:sldId id="429" r:id="rId13"/>
    <p:sldId id="427" r:id="rId14"/>
    <p:sldId id="419" r:id="rId15"/>
    <p:sldId id="432" r:id="rId16"/>
    <p:sldId id="433" r:id="rId17"/>
    <p:sldId id="436" r:id="rId18"/>
    <p:sldId id="420" r:id="rId19"/>
  </p:sldIdLst>
  <p:sldSz cx="12192000" cy="6858000"/>
  <p:notesSz cx="9906000" cy="6794500"/>
  <p:defaultTextStyle>
    <a:defPPr>
      <a:defRPr lang="de-DE"/>
    </a:defPPr>
    <a:lvl1pPr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14898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29796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44695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59593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489390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904289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319187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9" orient="horz" pos="2160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611"/>
    <a:srgbClr val="505150"/>
    <a:srgbClr val="00205B"/>
    <a:srgbClr val="B7C9D3"/>
    <a:srgbClr val="7C878E"/>
    <a:srgbClr val="0085AD"/>
    <a:srgbClr val="6399AE"/>
    <a:srgbClr val="DBD4E9"/>
    <a:srgbClr val="C9E3F0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3" autoAdjust="0"/>
    <p:restoredTop sz="94807" autoAdjust="0"/>
  </p:normalViewPr>
  <p:slideViewPr>
    <p:cSldViewPr showGuides="1">
      <p:cViewPr varScale="1">
        <p:scale>
          <a:sx n="75" d="100"/>
          <a:sy n="75" d="100"/>
        </p:scale>
        <p:origin x="-714" y="-96"/>
      </p:cViewPr>
      <p:guideLst>
        <p:guide orient="horz" pos="2160"/>
        <p:guide orient="horz" pos="4201"/>
        <p:guide pos="3840"/>
        <p:guide pos="7514"/>
        <p:guide pos="1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-2322" y="-108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8810C7A8-67D7-465E-B8AA-2DEB84B004D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3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9225" y="509588"/>
            <a:ext cx="45275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8567"/>
            <a:ext cx="7924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9DD6CC0E-0F16-4297-9A18-5682437AF80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5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62791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25579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8837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5116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2489390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2904289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3319187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7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12023"/>
            <a:ext cx="12192000" cy="1445977"/>
            <a:chOff x="0" y="3175"/>
            <a:chExt cx="6736" cy="158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75"/>
              <a:ext cx="6736" cy="68"/>
              <a:chOff x="0" y="317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7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7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652000"/>
            <a:ext cx="6031344" cy="1079500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51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ankYou_Grid_Portra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848"/>
            <a:ext cx="12193200" cy="4672454"/>
          </a:xfrm>
          <a:prstGeom prst="rect">
            <a:avLst/>
          </a:prstGeom>
        </p:spPr>
      </p:pic>
      <p:pic>
        <p:nvPicPr>
          <p:cNvPr id="9" name="Picture 8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765" y="6394091"/>
            <a:ext cx="1152128" cy="28803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86247" y="3812346"/>
            <a:ext cx="6507180" cy="709613"/>
          </a:xfr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3592800"/>
            <a:ext cx="12193200" cy="61997"/>
            <a:chOff x="0" y="3606831"/>
            <a:chExt cx="12193200" cy="61997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0" y="3606831"/>
              <a:ext cx="12193200" cy="20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3886247" y="3606831"/>
              <a:ext cx="8305753" cy="61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" y="6394091"/>
            <a:ext cx="4230872" cy="288032"/>
          </a:xfrm>
        </p:spPr>
        <p:txBody>
          <a:bodyPr anchor="b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[If needed, appropriate copyright mention here]</a:t>
            </a:r>
          </a:p>
        </p:txBody>
      </p:sp>
    </p:spTree>
    <p:extLst>
      <p:ext uri="{BB962C8B-B14F-4D97-AF65-F5344CB8AC3E}">
        <p14:creationId xmlns:p14="http://schemas.microsoft.com/office/powerpoint/2010/main" val="3308198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FE3B-5D30-47AD-AC33-D2AC23E8F722}" type="datetime3">
              <a:rPr lang="en-GB" altLang="de-DE" smtClean="0"/>
              <a:t>6 March, 2017</a:t>
            </a:fld>
            <a:endParaRPr lang="de-DE" alt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e-DE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96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836B57-AB3A-4863-836F-242EB60651B2}" type="datetime3">
              <a:rPr lang="en-GB" altLang="de-DE" smtClean="0"/>
              <a:t>6 March, 2017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CEC-BA8B-47AD-AA6D-FD559B857655}" type="slidenum">
              <a:rPr lang="de-DE" altLang="de-DE"/>
              <a:pPr/>
              <a:t>‹#›</a:t>
            </a:fld>
            <a:endParaRPr lang="de-DE" altLang="de-DE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00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2404" y="228936"/>
            <a:ext cx="11206354" cy="26108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267418"/>
            <a:ext cx="1028067" cy="588008"/>
          </a:xfrm>
          <a:ln/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0B9889BA-0DD9-4EA1-B47C-7944E9910567}" type="slidenum">
              <a:rPr lang="de-DE" altLang="de-DE" smtClean="0"/>
              <a:pPr>
                <a:defRPr/>
              </a:pPr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864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12023"/>
            <a:ext cx="12192000" cy="1445977"/>
            <a:chOff x="0" y="3175"/>
            <a:chExt cx="6736" cy="158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75"/>
              <a:ext cx="6736" cy="68"/>
              <a:chOff x="0" y="317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7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7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652000"/>
            <a:ext cx="6031344" cy="1079500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0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12023"/>
            <a:ext cx="12192000" cy="1445977"/>
            <a:chOff x="0" y="3175"/>
            <a:chExt cx="6736" cy="158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75"/>
              <a:ext cx="6736" cy="68"/>
              <a:chOff x="0" y="317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7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7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652000"/>
            <a:ext cx="6031344" cy="1079500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5364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hangeab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42448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12023"/>
            <a:ext cx="12192000" cy="1445977"/>
            <a:chOff x="0" y="3175"/>
            <a:chExt cx="6736" cy="158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75"/>
              <a:ext cx="6736" cy="68"/>
              <a:chOff x="0" y="317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7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7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652000"/>
            <a:ext cx="6031344" cy="1079500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0673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3606831"/>
            <a:ext cx="12197430" cy="3251185"/>
            <a:chOff x="0" y="1195"/>
            <a:chExt cx="6739" cy="3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1215"/>
              <a:ext cx="6736" cy="35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3" y="1195"/>
              <a:ext cx="6736" cy="68"/>
              <a:chOff x="3" y="119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" y="119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9" y="119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5016" y="4048064"/>
            <a:ext cx="6031344" cy="87120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</a:t>
            </a:r>
            <a:br>
              <a:rPr lang="en-US" altLang="de-DE" noProof="0" dirty="0" smtClean="0"/>
            </a:br>
            <a:r>
              <a:rPr lang="en-US" altLang="de-DE" noProof="0" dirty="0" smtClean="0"/>
              <a:t>Master title style</a:t>
            </a:r>
            <a:endParaRPr lang="de-DE" altLang="de-DE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982727"/>
            <a:ext cx="6031344" cy="67852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6048000"/>
            <a:ext cx="6031344" cy="621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606831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3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 2">
    <p:bg>
      <p:bgPr>
        <a:blipFill dpi="0" rotWithShape="1">
          <a:blip r:embed="rId2">
            <a:lum/>
          </a:blip>
          <a:srcRect/>
          <a:stretch>
            <a:fillRect l="-11000" t="-20000" r="-11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3606831"/>
            <a:ext cx="12197430" cy="3251185"/>
            <a:chOff x="0" y="1195"/>
            <a:chExt cx="6739" cy="3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1215"/>
              <a:ext cx="6736" cy="35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3" y="1195"/>
              <a:ext cx="6736" cy="68"/>
              <a:chOff x="3" y="119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" y="119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9" y="119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5016" y="4048064"/>
            <a:ext cx="6031344" cy="87120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</a:t>
            </a:r>
            <a:br>
              <a:rPr lang="en-US" altLang="de-DE" noProof="0" dirty="0" smtClean="0"/>
            </a:br>
            <a:r>
              <a:rPr lang="en-US" altLang="de-DE" noProof="0" dirty="0" smtClean="0"/>
              <a:t>Master title style</a:t>
            </a:r>
            <a:endParaRPr lang="de-DE" altLang="de-DE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982727"/>
            <a:ext cx="6031344" cy="67852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6048000"/>
            <a:ext cx="6031344" cy="621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47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A9A0-E12B-4A46-B7FF-E624A39602BA}" type="datetime3">
              <a:rPr lang="en-GB" altLang="de-DE" smtClean="0"/>
              <a:t>6 March, 2017</a:t>
            </a:fld>
            <a:endParaRPr lang="de-DE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e-DE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39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404" y="1566000"/>
            <a:ext cx="5418347" cy="42864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3C6249-E12A-4D60-8DDD-CC7274CEA00C}" type="datetime3">
              <a:rPr lang="en-GB" altLang="de-DE" smtClean="0"/>
              <a:t>6 March, 2017</a:t>
            </a:fld>
            <a:endParaRPr lang="de-DE" alt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altLang="de-DE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156000" y="1565999"/>
            <a:ext cx="5508000" cy="3286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6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6200" y="2054627"/>
            <a:ext cx="7178352" cy="1372321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8EC87-FF1E-4B2D-AF26-CE5AF1025F06}" type="datetime3">
              <a:rPr lang="en-GB" altLang="de-DE" smtClean="0"/>
              <a:t>6 March, 2017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7711-F412-4B4A-AA73-3C02C4A23745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05794" y="3430829"/>
            <a:ext cx="7156802" cy="709613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96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1" y="653692"/>
            <a:ext cx="11249698" cy="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2407" y="1566000"/>
            <a:ext cx="11247192" cy="428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0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1A6C59-BEB6-45F6-A34B-1B274B916FB5}" type="datetime3">
              <a:rPr lang="en-GB" altLang="de-DE" smtClean="0"/>
              <a:pPr/>
              <a:t>6 March, 2017</a:t>
            </a:fld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6498" y="6444000"/>
            <a:ext cx="8296104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altLang="de-DE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07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pic>
        <p:nvPicPr>
          <p:cNvPr id="7" name="Picture 6" descr="Screen Shot 2016-11-11 at 09.55.03.png"/>
          <p:cNvPicPr>
            <a:picLocks noChangeAspect="1"/>
          </p:cNvPicPr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  <p:sldLayoutId id="2147483678" r:id="rId3"/>
    <p:sldLayoutId id="2147483677" r:id="rId4"/>
    <p:sldLayoutId id="2147483674" r:id="rId5"/>
    <p:sldLayoutId id="2147483680" r:id="rId6"/>
    <p:sldLayoutId id="2147483650" r:id="rId7"/>
    <p:sldLayoutId id="2147483660" r:id="rId8"/>
    <p:sldLayoutId id="2147483675" r:id="rId9"/>
    <p:sldLayoutId id="2147483676" r:id="rId10"/>
    <p:sldLayoutId id="2147483654" r:id="rId11"/>
    <p:sldLayoutId id="2147483655" r:id="rId12"/>
    <p:sldLayoutId id="214748368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188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376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565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753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15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9384" indent="-177796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355591" indent="-174620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538149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720707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1177895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6pPr>
      <a:lvl7pPr marL="1635083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7pPr>
      <a:lvl8pPr marL="2092271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8pPr>
      <a:lvl9pPr marL="2549459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5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9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4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orient="horz" pos="2085" userDrawn="1">
          <p15:clr>
            <a:srgbClr val="F26B43"/>
          </p15:clr>
        </p15:guide>
        <p15:guide id="6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paradigm services\Space Directorate\SMA\SMA100 Spacecraft Operations etc\SMA170 Space Weather\L5 in tandem with L1\Lagrange Poi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37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L5 in Tandem with L1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Challenges of 24/7/364 Day Operations</a:t>
            </a:r>
          </a:p>
          <a:p>
            <a:r>
              <a:rPr lang="en-GB" dirty="0" smtClean="0"/>
              <a:t>A Spacecraft Operator’s View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Ewan Haggarty SKYNET SMA</a:t>
            </a:r>
            <a:endParaRPr lang="en-GB" dirty="0"/>
          </a:p>
          <a:p>
            <a:r>
              <a:rPr lang="en-GB" dirty="0" smtClean="0"/>
              <a:t>6 Mar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1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Q:\paradigm services\Space Directorate\SMA\SMA100 Spacecraft Operations etc\SMA170 Space Weather\L5 in tandem with L1\ACE Ground Station Tracking Pl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6" y="1844824"/>
            <a:ext cx="5616624" cy="34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566000"/>
            <a:ext cx="5418347" cy="4527296"/>
          </a:xfrm>
        </p:spPr>
        <p:txBody>
          <a:bodyPr/>
          <a:lstStyle/>
          <a:p>
            <a:r>
              <a:rPr lang="en-GB" dirty="0"/>
              <a:t>Advanced Composition </a:t>
            </a:r>
            <a:r>
              <a:rPr lang="en-GB" dirty="0" smtClean="0"/>
              <a:t>Explorer, Operational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Multiple SGS – no continuous downlink.</a:t>
            </a:r>
          </a:p>
          <a:p>
            <a:endParaRPr lang="en-GB" dirty="0" smtClean="0"/>
          </a:p>
          <a:p>
            <a:r>
              <a:rPr lang="en-GB" sz="1200" i="1" dirty="0"/>
              <a:t>http://www.srl.caltech.edu/ACE</a:t>
            </a:r>
            <a:r>
              <a:rPr lang="en-GB" sz="1200" i="1" dirty="0" smtClean="0"/>
              <a:t>/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7" name="Rectangle 6"/>
          <p:cNvSpPr/>
          <p:nvPr/>
        </p:nvSpPr>
        <p:spPr bwMode="auto">
          <a:xfrm>
            <a:off x="6312024" y="6274220"/>
            <a:ext cx="4978590" cy="108012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5360" y="4653136"/>
            <a:ext cx="5400600" cy="504056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20" y="842392"/>
            <a:ext cx="5453525" cy="43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33120" y="5373216"/>
            <a:ext cx="5335488" cy="103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dirty="0"/>
              <a:t>The </a:t>
            </a:r>
            <a:r>
              <a:rPr lang="en-GB" sz="600" dirty="0" err="1"/>
              <a:t>RTSWnet</a:t>
            </a:r>
            <a:r>
              <a:rPr lang="en-GB" sz="600" dirty="0"/>
              <a:t> consists of:</a:t>
            </a:r>
          </a:p>
          <a:p>
            <a:pPr algn="l"/>
            <a:r>
              <a:rPr lang="en-GB" sz="600" dirty="0"/>
              <a:t>•National Institute of Information and Communications Technology (NICT) in Tokyo, Japan</a:t>
            </a:r>
          </a:p>
          <a:p>
            <a:pPr algn="l"/>
            <a:r>
              <a:rPr lang="en-GB" sz="600" dirty="0"/>
              <a:t>•Korean Space Weather </a:t>
            </a:r>
            <a:r>
              <a:rPr lang="en-GB" sz="600" dirty="0" err="1"/>
              <a:t>Center</a:t>
            </a:r>
            <a:r>
              <a:rPr lang="en-GB" sz="600" dirty="0"/>
              <a:t> (KSWC) in </a:t>
            </a:r>
            <a:r>
              <a:rPr lang="en-GB" sz="600" dirty="0" err="1"/>
              <a:t>Jeju</a:t>
            </a:r>
            <a:r>
              <a:rPr lang="en-GB" sz="600" dirty="0"/>
              <a:t>, Korea</a:t>
            </a:r>
          </a:p>
          <a:p>
            <a:pPr algn="l"/>
            <a:r>
              <a:rPr lang="en-GB" sz="600" dirty="0"/>
              <a:t>•German Aerospace </a:t>
            </a:r>
            <a:r>
              <a:rPr lang="en-GB" sz="600" dirty="0" err="1"/>
              <a:t>Center</a:t>
            </a:r>
            <a:r>
              <a:rPr lang="en-GB" sz="600" dirty="0"/>
              <a:t> (DLR) in </a:t>
            </a:r>
            <a:r>
              <a:rPr lang="en-GB" sz="600" dirty="0" err="1"/>
              <a:t>Neustrelitz</a:t>
            </a:r>
            <a:r>
              <a:rPr lang="en-GB" sz="600" dirty="0"/>
              <a:t>, Germany</a:t>
            </a:r>
          </a:p>
          <a:p>
            <a:pPr algn="l"/>
            <a:r>
              <a:rPr lang="en-GB" sz="600" dirty="0"/>
              <a:t>•Station DL0SHF in Kiel-</a:t>
            </a:r>
            <a:r>
              <a:rPr lang="en-GB" sz="600" dirty="0" err="1"/>
              <a:t>Roenne</a:t>
            </a:r>
            <a:r>
              <a:rPr lang="en-GB" sz="600" dirty="0"/>
              <a:t>, Germany</a:t>
            </a:r>
          </a:p>
          <a:p>
            <a:pPr algn="l"/>
            <a:r>
              <a:rPr lang="en-GB" sz="600" dirty="0"/>
              <a:t>•NASA Deep Space Network (NASA)</a:t>
            </a:r>
          </a:p>
          <a:p>
            <a:pPr algn="l"/>
            <a:r>
              <a:rPr lang="en-GB" sz="600" dirty="0"/>
              <a:t>•NOAA Wallops Command and Data Acquisition (WCDA) Station in Wallops Island, Virginia</a:t>
            </a:r>
          </a:p>
          <a:p>
            <a:pPr algn="l"/>
            <a:r>
              <a:rPr lang="en-GB" sz="600" dirty="0"/>
              <a:t>•NOAA Space Weather Prediction </a:t>
            </a:r>
            <a:r>
              <a:rPr lang="en-GB" sz="600" dirty="0" err="1"/>
              <a:t>Center</a:t>
            </a:r>
            <a:r>
              <a:rPr lang="en-GB" sz="600" dirty="0"/>
              <a:t> (BOU) in Boulder, Colorado</a:t>
            </a:r>
          </a:p>
          <a:p>
            <a:pPr algn="l"/>
            <a:r>
              <a:rPr lang="en-GB" sz="600" dirty="0"/>
              <a:t>•UNK (unknown) indicates a new, as yet </a:t>
            </a:r>
            <a:r>
              <a:rPr lang="en-GB" sz="600" dirty="0" err="1"/>
              <a:t>unassociated</a:t>
            </a:r>
            <a:r>
              <a:rPr lang="en-GB" sz="600" dirty="0"/>
              <a:t> tracking station identifier.  New identifiers are usually assigned within a few days.</a:t>
            </a:r>
          </a:p>
        </p:txBody>
      </p:sp>
    </p:spTree>
    <p:extLst>
      <p:ext uri="{BB962C8B-B14F-4D97-AF65-F5344CB8AC3E}">
        <p14:creationId xmlns:p14="http://schemas.microsoft.com/office/powerpoint/2010/main" val="35224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711-F412-4B4A-AA73-3C02C4A23745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24/7/365 Day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6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SGS Locations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196752"/>
            <a:ext cx="11096204" cy="4896544"/>
          </a:xfrm>
        </p:spPr>
        <p:txBody>
          <a:bodyPr/>
          <a:lstStyle/>
          <a:p>
            <a:r>
              <a:rPr lang="en-GB" sz="1400" u="sng" dirty="0" smtClean="0"/>
              <a:t>Assumptions</a:t>
            </a:r>
            <a:r>
              <a:rPr lang="en-GB" sz="1400" dirty="0" smtClean="0"/>
              <a:t>:</a:t>
            </a:r>
          </a:p>
          <a:p>
            <a:pPr lvl="1"/>
            <a:r>
              <a:rPr lang="en-GB" sz="1400" dirty="0" smtClean="0"/>
              <a:t>L5 </a:t>
            </a:r>
            <a:r>
              <a:rPr lang="en-GB" sz="1400" dirty="0" smtClean="0"/>
              <a:t>&amp; L1 Tandem Mission</a:t>
            </a:r>
            <a:endParaRPr lang="en-GB" sz="1400" dirty="0"/>
          </a:p>
          <a:p>
            <a:pPr lvl="1"/>
            <a:r>
              <a:rPr lang="en-GB" sz="1400" dirty="0" smtClean="0"/>
              <a:t>Assured Continuous Data Downlink from Both </a:t>
            </a:r>
            <a:r>
              <a:rPr lang="en-GB" sz="1400" dirty="0" smtClean="0"/>
              <a:t>Satellites</a:t>
            </a:r>
          </a:p>
          <a:p>
            <a:pPr lvl="2"/>
            <a:r>
              <a:rPr lang="en-GB" sz="1400" dirty="0" smtClean="0"/>
              <a:t>This type of Ground Segment Capability for Non-Geo Orbits has not been previously demonstrated</a:t>
            </a:r>
          </a:p>
          <a:p>
            <a:pPr lvl="2"/>
            <a:r>
              <a:rPr lang="en-GB" sz="1400" dirty="0" smtClean="0"/>
              <a:t>May well have more challenges than revealed through top-level analysis</a:t>
            </a:r>
            <a:endParaRPr lang="en-GB" sz="1400" dirty="0" smtClean="0"/>
          </a:p>
          <a:p>
            <a:pPr lvl="1"/>
            <a:endParaRPr lang="en-GB" sz="1400" dirty="0"/>
          </a:p>
          <a:p>
            <a:r>
              <a:rPr lang="en-GB" sz="1400" u="sng" dirty="0" smtClean="0"/>
              <a:t>Minimum Requirement</a:t>
            </a:r>
            <a:r>
              <a:rPr lang="en-GB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3 (+?) </a:t>
            </a:r>
            <a:r>
              <a:rPr lang="en-GB" sz="1400" dirty="0" smtClean="0"/>
              <a:t>DSN – like globally distributed sites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Each of the 3 Sites, for Each Mission, has:</a:t>
            </a:r>
          </a:p>
          <a:p>
            <a:pPr marL="641341" lvl="2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 Prime and Backup Antenna</a:t>
            </a:r>
          </a:p>
          <a:p>
            <a:pPr marL="641341" lvl="2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Separated Power Supplies with UPS</a:t>
            </a:r>
          </a:p>
          <a:p>
            <a:pPr marL="641341" lvl="2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Protected separate Prime and Backup data links from site to control and data analysis centres</a:t>
            </a:r>
          </a:p>
          <a:p>
            <a:pPr lvl="1" indent="0">
              <a:buNone/>
            </a:pPr>
            <a:endParaRPr lang="en-GB" sz="1400" dirty="0" smtClean="0"/>
          </a:p>
          <a:p>
            <a:pPr lvl="1" indent="0">
              <a:buNone/>
            </a:pPr>
            <a:r>
              <a:rPr lang="en-GB" sz="1400" u="sng" dirty="0" smtClean="0"/>
              <a:t>Shopping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12 </a:t>
            </a:r>
            <a:r>
              <a:rPr lang="en-GB" sz="1400" dirty="0" smtClean="0"/>
              <a:t>Dedicated Antennas – The risk of Primary failure during rotational maintenance precludes a Mission shared pool of 3 per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+mn-ea"/>
              </a:rPr>
              <a:t>Separate Ducting of Data Fibre runs from SGS sites to separated Data Network Distribution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+mn-ea"/>
              </a:rPr>
              <a:t>Frequency Coordination at 3 (+ ?) separate locations around the Globe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+mn-ea"/>
              </a:rPr>
              <a:t>Ground Segment Resilience to Extreme SpaceWx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16" name="Rectangle 15"/>
          <p:cNvSpPr/>
          <p:nvPr/>
        </p:nvSpPr>
        <p:spPr bwMode="auto">
          <a:xfrm>
            <a:off x="407368" y="4653136"/>
            <a:ext cx="10585176" cy="1008112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Satellite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566000"/>
            <a:ext cx="11096204" cy="4527296"/>
          </a:xfrm>
        </p:spPr>
        <p:txBody>
          <a:bodyPr/>
          <a:lstStyle/>
          <a:p>
            <a:r>
              <a:rPr lang="en-GB" sz="2000" u="sng" dirty="0"/>
              <a:t>Minimum </a:t>
            </a:r>
            <a:r>
              <a:rPr lang="en-GB" sz="2000" u="sng" dirty="0" smtClean="0"/>
              <a:t>Requirements</a:t>
            </a:r>
            <a:r>
              <a:rPr lang="en-GB" sz="2000" dirty="0" smtClean="0"/>
              <a:t>:</a:t>
            </a:r>
            <a:endParaRPr lang="en-GB" sz="2000" u="sng" dirty="0"/>
          </a:p>
          <a:p>
            <a:pPr lvl="1"/>
            <a:r>
              <a:rPr lang="en-GB" sz="2000" dirty="0" smtClean="0"/>
              <a:t>X-Band </a:t>
            </a:r>
            <a:r>
              <a:rPr lang="en-GB" sz="2000" dirty="0" smtClean="0"/>
              <a:t>data downlink due to data rate and terrestrial weather resistance </a:t>
            </a:r>
            <a:r>
              <a:rPr lang="en-GB" sz="2000" dirty="0" smtClean="0"/>
              <a:t>capabilities</a:t>
            </a:r>
            <a:endParaRPr lang="en-GB" sz="2000" dirty="0" smtClean="0"/>
          </a:p>
          <a:p>
            <a:pPr lvl="1"/>
            <a:r>
              <a:rPr lang="en-GB" sz="2000" dirty="0" smtClean="0"/>
              <a:t>On-board </a:t>
            </a:r>
            <a:r>
              <a:rPr lang="en-GB" sz="2000" dirty="0" smtClean="0"/>
              <a:t>autonomy for redundancy switching of key subsystems, both Bus and Payload</a:t>
            </a:r>
          </a:p>
          <a:p>
            <a:pPr lvl="1"/>
            <a:r>
              <a:rPr lang="en-GB" sz="2000" dirty="0" smtClean="0"/>
              <a:t>Minimal intervention attitude restoration</a:t>
            </a:r>
          </a:p>
          <a:p>
            <a:endParaRPr lang="en-GB" sz="2000" u="sng" dirty="0" smtClean="0"/>
          </a:p>
          <a:p>
            <a:r>
              <a:rPr lang="en-GB" sz="2000" u="sng" dirty="0" smtClean="0"/>
              <a:t>May Be Extremely </a:t>
            </a:r>
            <a:r>
              <a:rPr lang="en-GB" sz="2000" u="sng" dirty="0" smtClean="0"/>
              <a:t>Helpful</a:t>
            </a:r>
            <a:r>
              <a:rPr lang="en-GB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Shared </a:t>
            </a:r>
            <a:r>
              <a:rPr lang="en-GB" sz="2000" dirty="0" smtClean="0"/>
              <a:t>Bus Design for L1 &amp; L5 </a:t>
            </a:r>
            <a:r>
              <a:rPr lang="en-GB" sz="2000" dirty="0" smtClean="0"/>
              <a:t>Missions: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One </a:t>
            </a:r>
            <a:r>
              <a:rPr lang="en-GB" sz="2000" dirty="0" smtClean="0"/>
              <a:t>forms an ‘Engineering Model’/ baseline for the </a:t>
            </a:r>
            <a:r>
              <a:rPr lang="en-GB" sz="2000" dirty="0" smtClean="0"/>
              <a:t>other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Commonality </a:t>
            </a:r>
            <a:r>
              <a:rPr lang="en-GB" sz="2000" dirty="0" smtClean="0"/>
              <a:t>in Operations and Training </a:t>
            </a:r>
            <a:r>
              <a:rPr lang="en-GB" sz="2000" dirty="0" smtClean="0"/>
              <a:t>Requirements</a:t>
            </a:r>
          </a:p>
          <a:p>
            <a:pPr lvl="1"/>
            <a:r>
              <a:rPr lang="en-GB" sz="2000" dirty="0" smtClean="0"/>
              <a:t>Representative </a:t>
            </a:r>
            <a:r>
              <a:rPr lang="en-GB" sz="2000" dirty="0"/>
              <a:t>Spacecraft Simulator</a:t>
            </a:r>
          </a:p>
          <a:p>
            <a:pPr lvl="1"/>
            <a:endParaRPr lang="en-GB" dirty="0" smtClean="0"/>
          </a:p>
          <a:p>
            <a:pPr marL="1588" lvl="1" indent="0">
              <a:buNone/>
            </a:pPr>
            <a:r>
              <a:rPr lang="en-GB" sz="1600" i="1" dirty="0" smtClean="0"/>
              <a:t>SKYNET Experience</a:t>
            </a:r>
          </a:p>
          <a:p>
            <a:pPr marL="1588" lvl="1" indent="0">
              <a:buNone/>
            </a:pPr>
            <a:r>
              <a:rPr lang="en-GB" sz="1600" i="1" dirty="0" smtClean="0"/>
              <a:t>In-Flight Engineering Data feeding a Spacecraft Operations and Anomaly Progress Group (SOAPG) is highly effective in efficiently managing a Fleet capability to a higher reliability than would be possible for a Single Spacecraft.</a:t>
            </a:r>
            <a:endParaRPr lang="en-GB" sz="1600" i="1" dirty="0"/>
          </a:p>
          <a:p>
            <a:pPr marL="465134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65134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65134" lvl="1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7" name="Rectangle 6"/>
          <p:cNvSpPr/>
          <p:nvPr/>
        </p:nvSpPr>
        <p:spPr bwMode="auto">
          <a:xfrm>
            <a:off x="335360" y="3717032"/>
            <a:ext cx="7272808" cy="1368152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Considerations – </a:t>
            </a:r>
            <a:r>
              <a:rPr lang="en-GB" i="1" dirty="0" smtClean="0"/>
              <a:t>A Puppy is Not Just for Xmas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340768"/>
            <a:ext cx="11096204" cy="4752528"/>
          </a:xfrm>
        </p:spPr>
        <p:txBody>
          <a:bodyPr/>
          <a:lstStyle/>
          <a:p>
            <a:r>
              <a:rPr lang="en-GB" u="sng" dirty="0" smtClean="0"/>
              <a:t>People and Location of Operations</a:t>
            </a:r>
            <a:r>
              <a:rPr lang="en-GB" dirty="0" smtClean="0"/>
              <a:t>:</a:t>
            </a:r>
            <a:endParaRPr lang="en-GB" u="sng" dirty="0"/>
          </a:p>
          <a:p>
            <a:endParaRPr lang="en-GB" dirty="0" smtClean="0"/>
          </a:p>
          <a:p>
            <a:pPr lvl="1"/>
            <a:r>
              <a:rPr lang="en-GB" dirty="0" smtClean="0"/>
              <a:t>10 Years is a long-term operational mission commitment</a:t>
            </a:r>
          </a:p>
          <a:p>
            <a:pPr lvl="2"/>
            <a:r>
              <a:rPr lang="en-GB" dirty="0" smtClean="0"/>
              <a:t>People need to remain interested, or: </a:t>
            </a:r>
          </a:p>
          <a:p>
            <a:pPr lvl="2"/>
            <a:r>
              <a:rPr lang="en-GB" dirty="0" smtClean="0"/>
              <a:t>Manning structured around an appealing Career Development path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Extreme SpaceWx effects may be regional</a:t>
            </a:r>
          </a:p>
          <a:p>
            <a:pPr lvl="2"/>
            <a:r>
              <a:rPr lang="en-GB" dirty="0" smtClean="0"/>
              <a:t>A geographic duplication of Control Centres and SpaceWx forecasting facilities may be required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Should Spacecraft Operational Engineers and Instrument Engineers be the Same People, or on the Same Team?</a:t>
            </a:r>
          </a:p>
          <a:p>
            <a:pPr lvl="1"/>
            <a:r>
              <a:rPr lang="en-GB" dirty="0" smtClean="0"/>
              <a:t>Leasing Fibre Communications between sites is a significant long-term expense</a:t>
            </a:r>
          </a:p>
          <a:p>
            <a:pPr marL="1588" lvl="1" indent="0">
              <a:buNone/>
            </a:pPr>
            <a:endParaRPr lang="en-GB" dirty="0"/>
          </a:p>
          <a:p>
            <a:r>
              <a:rPr lang="en-GB" u="sng" dirty="0" smtClean="0"/>
              <a:t>Obsolescence Management</a:t>
            </a:r>
            <a:r>
              <a:rPr lang="en-GB" dirty="0" smtClean="0"/>
              <a:t>: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SKYNET experience:</a:t>
            </a:r>
            <a:endParaRPr lang="en-GB" dirty="0" smtClean="0"/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dirty="0"/>
              <a:t>Within 10 years, 2 Major and 2 Minor Whole-Ground-System Updates </a:t>
            </a:r>
            <a:r>
              <a:rPr lang="en-GB" dirty="0"/>
              <a:t>have been </a:t>
            </a:r>
            <a:r>
              <a:rPr lang="en-GB" dirty="0" smtClean="0"/>
              <a:t>required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of these Major updates was required due to a change in National Government legislation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 Cost of Ownership is very easy to underestimate whilst justified contingency preparation difficult to argue for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‘Keeping Waltzing’ whilst the ‘Floorboards of the Dancefloor’ is being renewed needs dedicated skilled staff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7" name="Rectangle 6"/>
          <p:cNvSpPr/>
          <p:nvPr/>
        </p:nvSpPr>
        <p:spPr bwMode="auto">
          <a:xfrm>
            <a:off x="335360" y="4901633"/>
            <a:ext cx="10513168" cy="1479695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0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Airbus Defence and Space, CIS, SATCOM, UK Government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236" y="1534991"/>
            <a:ext cx="4966801" cy="117559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dirty="0" smtClean="0"/>
              <a:t>Airbus D&amp;S provides </a:t>
            </a:r>
            <a:r>
              <a:rPr lang="en-GB" altLang="en-US" sz="1800" dirty="0"/>
              <a:t>end-to-end, resilient secure communications services to </a:t>
            </a:r>
            <a:r>
              <a:rPr lang="en-GB" altLang="en-US" sz="1800" dirty="0" smtClean="0"/>
              <a:t>UK Government </a:t>
            </a:r>
            <a:r>
              <a:rPr lang="en-GB" altLang="en-US" sz="1800" dirty="0"/>
              <a:t>and other third party </a:t>
            </a:r>
            <a:r>
              <a:rPr lang="en-GB" altLang="en-US" sz="1800" dirty="0" smtClean="0"/>
              <a:t>international government organisations</a:t>
            </a:r>
            <a:endParaRPr lang="en-GB" altLang="en-US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de-DE" dirty="0" smtClean="0"/>
          </a:p>
          <a:p>
            <a:endParaRPr lang="de-DE" altLang="de-DE" dirty="0"/>
          </a:p>
        </p:txBody>
      </p:sp>
      <p:pic>
        <p:nvPicPr>
          <p:cNvPr id="7" name="Picture 4" descr="UHF 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90" y="3045281"/>
            <a:ext cx="4689648" cy="24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22832"/>
              </p:ext>
            </p:extLst>
          </p:nvPr>
        </p:nvGraphicFramePr>
        <p:xfrm>
          <a:off x="6753447" y="1477285"/>
          <a:ext cx="4309553" cy="257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7497221" imgH="5630061" progId="MSPhotoEd.3">
                  <p:embed/>
                </p:oleObj>
              </mc:Choice>
              <mc:Fallback>
                <p:oleObj name="Photo Editor Photo" r:id="rId4" imgW="7497221" imgH="563006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447" y="1477285"/>
                        <a:ext cx="4309553" cy="257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19731"/>
              </p:ext>
            </p:extLst>
          </p:nvPr>
        </p:nvGraphicFramePr>
        <p:xfrm>
          <a:off x="3797755" y="2914254"/>
          <a:ext cx="1560200" cy="115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6" imgW="4904762" imgH="3677163" progId="MSPhotoEd.3">
                  <p:embed/>
                </p:oleObj>
              </mc:Choice>
              <mc:Fallback>
                <p:oleObj name="Photo Editor Photo" r:id="rId6" imgW="4904762" imgH="367716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755" y="2914254"/>
                        <a:ext cx="1560200" cy="1156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Scot 5 Term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77" y="4547043"/>
            <a:ext cx="2334869" cy="12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flot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/>
          <a:stretch>
            <a:fillRect/>
          </a:stretch>
        </p:blipFill>
        <p:spPr bwMode="auto">
          <a:xfrm>
            <a:off x="1580534" y="2980487"/>
            <a:ext cx="1817216" cy="16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eacher 2"/>
          <p:cNvPicPr>
            <a:picLocks noChangeAspect="1" noChangeArrowheads="1"/>
          </p:cNvPicPr>
          <p:nvPr/>
        </p:nvPicPr>
        <p:blipFill>
          <a:blip r:embed="rId10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32" y="4547043"/>
            <a:ext cx="3120399" cy="15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 b="2032"/>
          <a:stretch>
            <a:fillRect/>
          </a:stretch>
        </p:blipFill>
        <p:spPr bwMode="auto">
          <a:xfrm>
            <a:off x="8559803" y="3632739"/>
            <a:ext cx="1963824" cy="110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7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889BA-0DD9-4EA1-B47C-7944E9910567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1026" name="Picture 2" descr="Q:\paradigm services\Space Directorate\Space FD\Presentations\Fleet View Cone\161104 - FleetViewC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2" y="0"/>
            <a:ext cx="12209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SKYNET Constellation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7" y="1268760"/>
            <a:ext cx="11247192" cy="4583670"/>
          </a:xfrm>
        </p:spPr>
        <p:txBody>
          <a:bodyPr/>
          <a:lstStyle/>
          <a:p>
            <a:r>
              <a:rPr lang="en-GB" sz="1800" dirty="0" smtClean="0"/>
              <a:t>SKYNET 4 Spacecraft: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All over 20 years in Operation – Design Life of 8 years</a:t>
            </a:r>
            <a:endParaRPr lang="en-GB" sz="1800" dirty="0"/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Many different anomalies overcome, retaining diversity/ redundancy in all key systems through in-flight analysis and engineering</a:t>
            </a:r>
          </a:p>
          <a:p>
            <a:endParaRPr lang="en-GB" sz="1800" dirty="0"/>
          </a:p>
          <a:p>
            <a:r>
              <a:rPr lang="en-GB" sz="1800" dirty="0" smtClean="0"/>
              <a:t>SKYNET 5 Spacecraft:</a:t>
            </a:r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Youngest (5A) about to turn 10 years old</a:t>
            </a:r>
            <a:endParaRPr lang="en-GB" sz="1800" dirty="0"/>
          </a:p>
          <a:p>
            <a:pPr marL="465134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Spacecraft bus is an E3000 – the 4 in our Constellation are members of a group of some 60 others of similar type</a:t>
            </a:r>
          </a:p>
          <a:p>
            <a:pPr lvl="1" indent="0">
              <a:buNone/>
            </a:pPr>
            <a:endParaRPr lang="en-GB" sz="1800" dirty="0"/>
          </a:p>
          <a:p>
            <a:r>
              <a:rPr lang="en-GB" sz="1800" dirty="0" smtClean="0"/>
              <a:t>SKYNET Ground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Supports Mission Operations 365/7/24 with continuous TT&amp;C from all Spacecraft, using Heads mostly Dual Purposed for carrying X-Band Communications.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Recently expanded with a new-build SGS in Adelaide for SKYNET 5A.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i="1" dirty="0" smtClean="0"/>
              <a:t>Our Reliability Specification Target is 99.998% = 10 mins/year of unplanned downtime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73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smtClean="0"/>
              <a:t>Brief </a:t>
            </a:r>
            <a:r>
              <a:rPr lang="en-GB" dirty="0"/>
              <a:t>R</a:t>
            </a:r>
            <a:r>
              <a:rPr lang="en-GB" dirty="0" smtClean="0"/>
              <a:t>eview </a:t>
            </a:r>
            <a:r>
              <a:rPr lang="en-GB" dirty="0" smtClean="0"/>
              <a:t>of Previous 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Experience has been developed in the mission operation away from Earth orbit and for the observing the Universe, Sun and Sun-Earth environment. These include:</a:t>
            </a:r>
          </a:p>
          <a:p>
            <a:endParaRPr lang="en-GB" dirty="0"/>
          </a:p>
          <a:p>
            <a:r>
              <a:rPr lang="en-GB" dirty="0" smtClean="0"/>
              <a:t>Hershel</a:t>
            </a:r>
          </a:p>
          <a:p>
            <a:r>
              <a:rPr lang="en-GB" dirty="0" smtClean="0"/>
              <a:t>Planck         – </a:t>
            </a:r>
            <a:r>
              <a:rPr lang="en-GB" dirty="0"/>
              <a:t>at L2</a:t>
            </a:r>
          </a:p>
          <a:p>
            <a:r>
              <a:rPr lang="en-GB" dirty="0" smtClean="0"/>
              <a:t>WMAP</a:t>
            </a:r>
          </a:p>
          <a:p>
            <a:endParaRPr lang="en-GB" dirty="0"/>
          </a:p>
          <a:p>
            <a:r>
              <a:rPr lang="en-GB" dirty="0" smtClean="0"/>
              <a:t>WIND</a:t>
            </a:r>
          </a:p>
          <a:p>
            <a:r>
              <a:rPr lang="en-GB" dirty="0" smtClean="0"/>
              <a:t>SOHO 	– </a:t>
            </a:r>
            <a:r>
              <a:rPr lang="en-GB" dirty="0"/>
              <a:t>at </a:t>
            </a:r>
            <a:r>
              <a:rPr lang="en-GB" dirty="0" smtClean="0"/>
              <a:t>L1</a:t>
            </a:r>
          </a:p>
          <a:p>
            <a:r>
              <a:rPr lang="en-GB" dirty="0" smtClean="0"/>
              <a:t>ACE</a:t>
            </a:r>
          </a:p>
          <a:p>
            <a:endParaRPr lang="en-GB" dirty="0"/>
          </a:p>
          <a:p>
            <a:r>
              <a:rPr lang="en-GB" dirty="0" smtClean="0"/>
              <a:t>STEREO 	– earth-orbit like</a:t>
            </a:r>
          </a:p>
          <a:p>
            <a:endParaRPr lang="en-GB" dirty="0"/>
          </a:p>
          <a:p>
            <a:r>
              <a:rPr lang="en-GB" dirty="0" smtClean="0"/>
              <a:t>Some indication of Profile and Objective Differences between these Science Missions and an Operational L5 and L1 Tandem SpaceWx mission can be made.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2050" name="Picture 2" descr="Q:\paradigm services\Space Directorate\SMA\SMA100 Spacecraft Operations etc\SMA170 Space Weather\L5 in tandem with L1\L1&amp;L2 Satellite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623888"/>
            <a:ext cx="5297810" cy="56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paradigm services\Space Directorate\SMA\SMA100 Spacecraft Operations etc\SMA170 Space Weather\L5 in tandem with L1\Stereo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5120674"/>
            <a:ext cx="2072841" cy="963385"/>
          </a:xfrm>
          <a:prstGeom prst="rect">
            <a:avLst/>
          </a:prstGeom>
          <a:noFill/>
          <a:ln w="19050">
            <a:solidFill>
              <a:srgbClr val="E9E6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endCxn id="2052" idx="0"/>
          </p:cNvCxnSpPr>
          <p:nvPr/>
        </p:nvCxnSpPr>
        <p:spPr bwMode="auto">
          <a:xfrm>
            <a:off x="7636476" y="1628800"/>
            <a:ext cx="1" cy="349187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/>
          <p:cNvSpPr/>
          <p:nvPr/>
        </p:nvSpPr>
        <p:spPr bwMode="auto">
          <a:xfrm flipV="1">
            <a:off x="7617231" y="4365108"/>
            <a:ext cx="63015" cy="720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1199456" y="2636912"/>
            <a:ext cx="72008" cy="79181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ight Brace 32"/>
          <p:cNvSpPr/>
          <p:nvPr/>
        </p:nvSpPr>
        <p:spPr bwMode="auto">
          <a:xfrm>
            <a:off x="1207249" y="3649498"/>
            <a:ext cx="72008" cy="79181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Herschel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566000"/>
            <a:ext cx="5418347" cy="4527296"/>
          </a:xfrm>
        </p:spPr>
        <p:txBody>
          <a:bodyPr/>
          <a:lstStyle/>
          <a:p>
            <a:r>
              <a:rPr lang="en-GB" dirty="0" smtClean="0"/>
              <a:t>Infrared Telescope, EOM 2013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One Prime, 1 Backup SGS – no continuous downlink.</a:t>
            </a:r>
          </a:p>
          <a:p>
            <a:endParaRPr lang="en-GB" dirty="0" smtClean="0"/>
          </a:p>
          <a:p>
            <a:r>
              <a:rPr lang="en-GB" sz="1200" i="1" dirty="0"/>
              <a:t>http://sci.esa.int/herschel/47356-fact-sheet/</a:t>
            </a:r>
            <a:endParaRPr lang="en-GB" sz="1200" i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6</a:t>
            </a:fld>
            <a:endParaRPr lang="de-DE" altLang="de-DE"/>
          </a:p>
        </p:txBody>
      </p:sp>
      <p:pic>
        <p:nvPicPr>
          <p:cNvPr id="3074" name="Picture 2" descr="Q:\paradigm services\Space Directorate\SMA\SMA100 Spacecraft Operations etc\SMA170 Space Weather\L5 in tandem with L1\Herschel Satel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5" y="255662"/>
            <a:ext cx="5550971" cy="59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:\paradigm services\Space Directorate\SMA\SMA100 Spacecraft Operations etc\SMA170 Space Weather\L5 in tandem with L1\Herschel Ops Cent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5" y="1916832"/>
            <a:ext cx="5440504" cy="34339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055440" y="2564904"/>
            <a:ext cx="4392488" cy="216024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7368" y="2763499"/>
            <a:ext cx="3240360" cy="216024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paradigm services\Space Directorate\SMA\SMA100 Spacecraft Operations etc\SMA170 Space Weather\L5 in tandem with L1\Planck Oper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1916832"/>
            <a:ext cx="5291559" cy="34563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566000"/>
            <a:ext cx="5418347" cy="4527296"/>
          </a:xfrm>
        </p:spPr>
        <p:txBody>
          <a:bodyPr/>
          <a:lstStyle/>
          <a:p>
            <a:r>
              <a:rPr lang="en-GB" dirty="0" smtClean="0"/>
              <a:t>Cosmic Microwave Background Observatory, EOM 2013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One Prime, 1 Backup SGS – no continuous downlink.</a:t>
            </a:r>
          </a:p>
          <a:p>
            <a:endParaRPr lang="en-GB" dirty="0" smtClean="0"/>
          </a:p>
          <a:p>
            <a:r>
              <a:rPr lang="en-GB" sz="1200" i="1" dirty="0"/>
              <a:t>http://www.esa.int/Our_Activities/Space_Science/Planck/Operating_Planck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7" name="Rectangle 6"/>
          <p:cNvSpPr/>
          <p:nvPr/>
        </p:nvSpPr>
        <p:spPr bwMode="auto">
          <a:xfrm>
            <a:off x="3719735" y="3878973"/>
            <a:ext cx="1224137" cy="216024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586" y="4725144"/>
            <a:ext cx="5105342" cy="504056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Q:\paradigm services\Space Directorate\SMA\SMA100 Spacecraft Operations etc\SMA170 Space Weather\L5 in tandem with L1\Planck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79" y="620688"/>
            <a:ext cx="5544616" cy="56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124744"/>
            <a:ext cx="5418347" cy="4968552"/>
          </a:xfrm>
        </p:spPr>
        <p:txBody>
          <a:bodyPr/>
          <a:lstStyle/>
          <a:p>
            <a:r>
              <a:rPr lang="en-GB" dirty="0"/>
              <a:t>Wilkinson Microwave Anisotropy Probe, </a:t>
            </a:r>
            <a:r>
              <a:rPr lang="en-GB" dirty="0" smtClean="0"/>
              <a:t>EOM 2010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100" dirty="0"/>
              <a:t>Once in orbit about L2, the satellite maintains a </a:t>
            </a:r>
            <a:r>
              <a:rPr lang="en-GB" sz="1100" dirty="0" err="1"/>
              <a:t>Lissajous</a:t>
            </a:r>
            <a:r>
              <a:rPr lang="en-GB" sz="1100" dirty="0"/>
              <a:t> orbit such that the WMAP-Earth vector remains between 1 and 10 degrees off the Sun-Earth vector to satisfy communications requirements while avoiding eclipses. Station-keeping </a:t>
            </a:r>
            <a:r>
              <a:rPr lang="en-GB" sz="1100" dirty="0" err="1"/>
              <a:t>maneuvers</a:t>
            </a:r>
            <a:r>
              <a:rPr lang="en-GB" sz="1100" dirty="0"/>
              <a:t> are required about 4 times per year to maintain the orbit</a:t>
            </a:r>
            <a:r>
              <a:rPr lang="en-GB" sz="1100" dirty="0" smtClean="0"/>
              <a:t>.</a:t>
            </a:r>
          </a:p>
          <a:p>
            <a:endParaRPr lang="en-GB" sz="1100" dirty="0" smtClean="0"/>
          </a:p>
          <a:p>
            <a:r>
              <a:rPr lang="en-GB" dirty="0" smtClean="0"/>
              <a:t>Used NASA Deep Space Network – no continuous downlink.</a:t>
            </a:r>
          </a:p>
          <a:p>
            <a:endParaRPr lang="en-GB" dirty="0" smtClean="0"/>
          </a:p>
          <a:p>
            <a:r>
              <a:rPr lang="en-GB" sz="1200" i="1" dirty="0"/>
              <a:t>https://map.gsfc.nasa.gov/mission/observatory_orbit.html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7" name="Rectangle 6"/>
          <p:cNvSpPr/>
          <p:nvPr/>
        </p:nvSpPr>
        <p:spPr bwMode="auto">
          <a:xfrm>
            <a:off x="445468" y="4797152"/>
            <a:ext cx="5468868" cy="864096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Q:\paradigm services\Space Directorate\SMA\SMA100 Spacecraft Operations etc\SMA170 Space Weather\L5 in tandem with L1\WMAP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6741" y="1259460"/>
            <a:ext cx="60579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Q:\paradigm services\Space Directorate\SMA\SMA100 Spacecraft Operations etc\SMA170 Space Weather\L5 in tandem with L1\WMAP at 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412776"/>
            <a:ext cx="4942063" cy="32286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Deep Space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4" y="1124744"/>
            <a:ext cx="5418347" cy="4968552"/>
          </a:xfrm>
        </p:spPr>
        <p:txBody>
          <a:bodyPr/>
          <a:lstStyle/>
          <a:p>
            <a:r>
              <a:rPr lang="en-GB" dirty="0" smtClean="0"/>
              <a:t>Supports Multiple Missions from 3 near-ideally located sites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1100" dirty="0" smtClean="0"/>
              <a:t>Each DSN site </a:t>
            </a:r>
            <a:r>
              <a:rPr lang="en-GB" sz="1100" dirty="0"/>
              <a:t>has multiple large antennas and is designed to enable continuous radio communication between several spacecraft and Earth. All three complexes consist of at least four antenna </a:t>
            </a:r>
            <a:r>
              <a:rPr lang="en-GB" sz="1100" dirty="0" smtClean="0"/>
              <a:t>stations. </a:t>
            </a:r>
            <a:r>
              <a:rPr lang="en-GB" sz="1100" dirty="0"/>
              <a:t>Antenna stations are remotely operated from a signal processing </a:t>
            </a:r>
            <a:r>
              <a:rPr lang="en-GB" sz="1100" dirty="0" err="1"/>
              <a:t>center</a:t>
            </a:r>
            <a:r>
              <a:rPr lang="en-GB" sz="1100" dirty="0"/>
              <a:t> at each complex. The </a:t>
            </a:r>
            <a:r>
              <a:rPr lang="en-GB" sz="1100" dirty="0" err="1"/>
              <a:t>centers</a:t>
            </a:r>
            <a:r>
              <a:rPr lang="en-GB" sz="1100" dirty="0"/>
              <a:t> house electronic systems that point and control the antennas, receive and process data, transmit commands and generate spacecraft navigation </a:t>
            </a:r>
            <a:r>
              <a:rPr lang="en-GB" sz="1100" dirty="0" smtClean="0"/>
              <a:t>data. Once </a:t>
            </a:r>
            <a:r>
              <a:rPr lang="en-GB" sz="1100" dirty="0"/>
              <a:t>the data is processed at the complexes, it is transmitted to NASA's Jet Propulsion Laboratory for further processing and distribution to science teams over a ground communications network</a:t>
            </a:r>
            <a:r>
              <a:rPr lang="en-GB" sz="1100" dirty="0" smtClean="0"/>
              <a:t>.</a:t>
            </a:r>
          </a:p>
          <a:p>
            <a:r>
              <a:rPr lang="en-GB" dirty="0" smtClean="0"/>
              <a:t>NASA Deep Space Network – 13 Antennas in all</a:t>
            </a:r>
          </a:p>
          <a:p>
            <a:r>
              <a:rPr lang="en-GB" sz="1200" i="1" dirty="0"/>
              <a:t>https://deepspace.jpl.nasa.gov/dsnnow/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93406" y="4473636"/>
            <a:ext cx="5594668" cy="1619660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Q:\paradigm services\Space Directorate\SMA\SMA100 Spacecraft Operations etc\SMA170 Space Weather\L5 in tandem with L1\DSN 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76672"/>
            <a:ext cx="519240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Q:\paradigm services\Space Directorate\SMA\SMA100 Spacecraft Operations etc\SMA170 Space Weather\L5 in tandem with L1\DSN Loc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6" y="1412776"/>
            <a:ext cx="5846609" cy="2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119 Airbus PowerPoint template 16_9_Dec2016">
  <a:themeElements>
    <a:clrScheme name="Airbus colour theme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B7C9D3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IRBUS 1">
        <a:dk1>
          <a:srgbClr val="000000"/>
        </a:dk1>
        <a:lt1>
          <a:srgbClr val="FFFFFF"/>
        </a:lt1>
        <a:dk2>
          <a:srgbClr val="E0E0DF"/>
        </a:dk2>
        <a:lt2>
          <a:srgbClr val="E0E0DF"/>
        </a:lt2>
        <a:accent1>
          <a:srgbClr val="1E3174"/>
        </a:accent1>
        <a:accent2>
          <a:srgbClr val="0D5881"/>
        </a:accent2>
        <a:accent3>
          <a:srgbClr val="FFFFFF"/>
        </a:accent3>
        <a:accent4>
          <a:srgbClr val="000000"/>
        </a:accent4>
        <a:accent5>
          <a:srgbClr val="ABADBC"/>
        </a:accent5>
        <a:accent6>
          <a:srgbClr val="0B4F74"/>
        </a:accent6>
        <a:hlink>
          <a:srgbClr val="5A6F83"/>
        </a:hlink>
        <a:folHlink>
          <a:srgbClr val="9099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Airbus PowerPoint template 16_9 - Corporate.potx" id="{C9D5E70E-C0AA-44F6-8017-1C0C958243CE}" vid="{E433F278-3389-4A0A-8CA5-129D055F329A}"/>
    </a:ext>
  </a:extLst>
</a:theme>
</file>

<file path=ppt/theme/theme2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AFADA45A38A564CA7DC72184B51AC0A" ma:contentTypeVersion="2" ma:contentTypeDescription="Upload an image." ma:contentTypeScope="" ma:versionID="49963962b2579255938e2a8388495047">
  <xsd:schema xmlns:xsd="http://www.w3.org/2001/XMLSchema" xmlns:xs="http://www.w3.org/2001/XMLSchema" xmlns:p="http://schemas.microsoft.com/office/2006/metadata/properties" xmlns:ns1="http://schemas.microsoft.com/sharepoint/v3" xmlns:ns2="6C88652D-64A7-4B37-9DE5-7A62DB860DE0" xmlns:ns3="http://schemas.microsoft.com/sharepoint/v3/fields" targetNamespace="http://schemas.microsoft.com/office/2006/metadata/properties" ma:root="true" ma:fieldsID="eff583d956bc308c93c459f7ca15cd5c" ns1:_="" ns2:_="" ns3:_="">
    <xsd:import namespace="http://schemas.microsoft.com/sharepoint/v3"/>
    <xsd:import namespace="6C88652D-64A7-4B37-9DE5-7A62DB860DE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  <xsd:element name="VariationsItemGroupID" ma:index="29" nillable="true" ma:displayName="Item Group ID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8652D-64A7-4B37-9DE5-7A62DB860DE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VariationsItemGroupID xmlns="http://schemas.microsoft.com/sharepoint/v3">a5a3040c-a99e-4f05-b37e-dadbe2a3aa28</VariationsItemGroupID>
    <PublishingExpirationDate xmlns="http://schemas.microsoft.com/sharepoint/v3" xsi:nil="true"/>
    <wic_System_Copyright xmlns="http://schemas.microsoft.com/sharepoint/v3/fields" xsi:nil="true"/>
    <ImageCreateDate xmlns="6C88652D-64A7-4B37-9DE5-7A62DB860D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9B773-4AD6-49B1-94CB-E40C8011E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C88652D-64A7-4B37-9DE5-7A62DB860DE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13A25-D572-4B0A-99DD-4B594C54B3C5}">
  <ds:schemaRefs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C88652D-64A7-4B37-9DE5-7A62DB860DE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BADDEE-8530-4CD3-804B-341B191197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170119 Airbus PowerPoint template 16_9_Dec2016</Template>
  <TotalTime>3572</TotalTime>
  <Words>1016</Words>
  <Application>Microsoft Office PowerPoint</Application>
  <PresentationFormat>Custom</PresentationFormat>
  <Paragraphs>208</Paragraphs>
  <Slides>15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170119 Airbus PowerPoint template 16_9_Dec2016</vt:lpstr>
      <vt:lpstr>Photo Editor Photo</vt:lpstr>
      <vt:lpstr>L5 in Tandem with L1</vt:lpstr>
      <vt:lpstr>Airbus Defence and Space, CIS, SATCOM, UK Government</vt:lpstr>
      <vt:lpstr>PowerPoint Presentation</vt:lpstr>
      <vt:lpstr>SKYNET Constellation Overview</vt:lpstr>
      <vt:lpstr>A Brief Review of Previous Missions</vt:lpstr>
      <vt:lpstr>Herschel</vt:lpstr>
      <vt:lpstr>Planck</vt:lpstr>
      <vt:lpstr>WMAP</vt:lpstr>
      <vt:lpstr>NASA Deep Space Network</vt:lpstr>
      <vt:lpstr>ACE</vt:lpstr>
      <vt:lpstr>Key Challenges</vt:lpstr>
      <vt:lpstr>SGS Locations</vt:lpstr>
      <vt:lpstr>Satellite Characteristics</vt:lpstr>
      <vt:lpstr>Other Considerations – A Puppy is Not Just for Xmas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WADEY, Phil</dc:creator>
  <cp:lastModifiedBy>Ewan Haggarty</cp:lastModifiedBy>
  <cp:revision>41</cp:revision>
  <cp:lastPrinted>2016-12-16T10:38:25Z</cp:lastPrinted>
  <dcterms:created xsi:type="dcterms:W3CDTF">2017-01-24T14:25:15Z</dcterms:created>
  <dcterms:modified xsi:type="dcterms:W3CDTF">2017-03-06T20:53:46Z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0x0101009148F5A04DDD49CBA7127AADA5FB792B00AADE34325A8B49CDA8BB4DB53328F21400EAFADA45A38A564CA7DC72184B51AC0A</vt:lpwstr>
  </property>
</Properties>
</file>